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Bell M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llMT-bold.fntdata"/><Relationship Id="rId30" Type="http://schemas.openxmlformats.org/officeDocument/2006/relationships/font" Target="fonts/BellMT-regular.fntdata"/><Relationship Id="rId11" Type="http://schemas.openxmlformats.org/officeDocument/2006/relationships/slide" Target="slides/slide6.xml"/><Relationship Id="rId33" Type="http://schemas.openxmlformats.org/officeDocument/2006/relationships/font" Target="fonts/BellMT-boldItalic.fntdata"/><Relationship Id="rId10" Type="http://schemas.openxmlformats.org/officeDocument/2006/relationships/slide" Target="slides/slide5.xml"/><Relationship Id="rId32" Type="http://schemas.openxmlformats.org/officeDocument/2006/relationships/font" Target="fonts/BellM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c8a916a79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c8a916a79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c8a916a79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c8a916a79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c0d2028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c0d2028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c8a916a79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c8a916a79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c638833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c638833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c8a916a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c8a916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c8a916a7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c8a916a7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c0d2028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c0d2028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0d2028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0d2028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c34d41cd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c34d41cd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c8a916a79_1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c8a916a79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c34d41c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c34d41c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c34d41cd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c34d41cd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c8a916a79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fc8a916a79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c8a916a79_1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c8a916a79_1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c8a916a79_1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c8a916a79_1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c638817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c638817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c34d41cd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c34d41cd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c8a916a7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c8a916a7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c8a916a7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c8a916a7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c8a916a79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c8a916a79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c8a916a7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c8a916a7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c8a916a7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c8a916a7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609.04802" TargetMode="External"/><Relationship Id="rId5" Type="http://schemas.openxmlformats.org/officeDocument/2006/relationships/hyperlink" Target="https://arxiv.org/abs/1809.00219" TargetMode="External"/><Relationship Id="rId6" Type="http://schemas.openxmlformats.org/officeDocument/2006/relationships/hyperlink" Target="https://www.wellesu.com/10.1109/ICPR.2018.8545362" TargetMode="External"/><Relationship Id="rId7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hyperlink" Target="https://arxiv.org/search/cs?searchtype=author&amp;query=Ledig,+C" TargetMode="External"/><Relationship Id="rId6" Type="http://schemas.openxmlformats.org/officeDocument/2006/relationships/hyperlink" Target="https://arxiv.org/search/cs?searchtype=author&amp;query=Theis,+L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arxiv.org/search/cs?searchtype=author&amp;query=Wang,+X" TargetMode="External"/><Relationship Id="rId5" Type="http://schemas.openxmlformats.org/officeDocument/2006/relationships/hyperlink" Target="https://arxiv.org/search/cs?searchtype=author&amp;query=Yu,+K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hyperlink" Target="https://www.wellesu.com/10.1109/ICPR.2018.854536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87000" y="3037050"/>
            <a:ext cx="3326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Istiaq Ahmad (20301056)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Labib Sadman Azam (21301643)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Moinul Hossain Bhuiyan (20301002)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Abdullah Al Mamun (20301062)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39100" y="736425"/>
            <a:ext cx="7465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Bell MT"/>
                <a:ea typeface="Bell MT"/>
                <a:cs typeface="Bell MT"/>
                <a:sym typeface="Bell MT"/>
              </a:rPr>
              <a:t>A GAN-Based Model for Single Image Super-Resolution on Consumer-Grade GPUs: Comprehensive Analysis and Development of MSRGAN </a:t>
            </a:r>
            <a:endParaRPr b="1" sz="2100"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41925" y="2571750"/>
            <a:ext cx="47913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Muhammad Iqbal Hossain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Professor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6575" y="2571750"/>
            <a:ext cx="2620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Thesis Students 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 rot="-2699096">
            <a:off x="8292820" y="-216943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2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-2699096">
            <a:off x="8956770" y="-20874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-2699096">
            <a:off x="781024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2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ctrTitle"/>
          </p:nvPr>
        </p:nvSpPr>
        <p:spPr>
          <a:xfrm>
            <a:off x="450850" y="261550"/>
            <a:ext cx="35073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Dataset Description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>
            <p:ph idx="1" type="subTitle"/>
          </p:nvPr>
        </p:nvSpPr>
        <p:spPr>
          <a:xfrm>
            <a:off x="264575" y="1153825"/>
            <a:ext cx="5138400" cy="3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we have selected is  “130k Images (128x128) - Universal Image Embeddings” by Rohit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Singh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one of the lead engineers at Samsung R&amp;D.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Kaggle's usability rating of the dataset is 8.24.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database consists of 11 categories with a total of 130k images.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a versatile dataset, we have selected 6 categories containing 3000 images.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Apart from the versatile dataset, we have made a single-category dataset with only furniture images. It has 2000 images.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425" y="1986700"/>
            <a:ext cx="3618179" cy="223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650" y="261550"/>
            <a:ext cx="776425" cy="7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466600" y="268600"/>
            <a:ext cx="65196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 for a single category Dataset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4754050" y="1376325"/>
            <a:ext cx="40236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 all the GAN models that are established have worked on a single type of image. Like human faces, anime, illustration, etc. That is why we trained our model with just furniture category images as well.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0500"/>
            <a:ext cx="3830600" cy="38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250" y="268600"/>
            <a:ext cx="739500" cy="7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ctrTitle"/>
          </p:nvPr>
        </p:nvSpPr>
        <p:spPr>
          <a:xfrm>
            <a:off x="491500" y="249125"/>
            <a:ext cx="32730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Dataset Splitting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4"/>
          <p:cNvSpPr txBox="1"/>
          <p:nvPr>
            <p:ph idx="1" type="subTitle"/>
          </p:nvPr>
        </p:nvSpPr>
        <p:spPr>
          <a:xfrm>
            <a:off x="491500" y="1184950"/>
            <a:ext cx="57819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split both datasets into an 80:20 ratio, with 80% used for training and the remaining 20% set aside for testing.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 data remained completely hidden from the model during training.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10% of the test dataset was randomly selected for validation. purposes.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50" y="2590350"/>
            <a:ext cx="4556425" cy="22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688" y="1080950"/>
            <a:ext cx="2531087" cy="14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4701" y="2792096"/>
            <a:ext cx="2531075" cy="156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875" y="249125"/>
            <a:ext cx="747425" cy="7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ctrTitle"/>
          </p:nvPr>
        </p:nvSpPr>
        <p:spPr>
          <a:xfrm>
            <a:off x="443575" y="257675"/>
            <a:ext cx="39531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Dataset Pre-Processing 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311700" y="1407125"/>
            <a:ext cx="4137900" cy="3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807"/>
              <a:buFont typeface="Arial"/>
              <a:buNone/>
            </a:pPr>
            <a:r>
              <a:rPr b="1"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Down-scaling the Dataset </a:t>
            </a:r>
            <a:endParaRPr b="1"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807"/>
              <a:buFont typeface="Arial"/>
              <a:buNone/>
            </a:pPr>
            <a:r>
              <a:t/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33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Paired datasets are used for training in deep learning models.</a:t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33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 images serve as ground truth (GT); LR images are 4× downscaled versions.</a:t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33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LR images are stored separately, with filenames matching the HR images.</a:t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Denoising</a:t>
            </a:r>
            <a:endParaRPr b="1"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33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research, we have chosen the “Gaussian Noise” method. </a:t>
            </a:r>
            <a:endParaRPr sz="36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33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36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allows to mimic real-world uncertainties like sensor noise and ambient conditions.</a:t>
            </a:r>
            <a:endParaRPr sz="36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3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7750"/>
            <a:ext cx="4565976" cy="29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425" y="257675"/>
            <a:ext cx="747425" cy="7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ctrTitle"/>
          </p:nvPr>
        </p:nvSpPr>
        <p:spPr>
          <a:xfrm>
            <a:off x="-128150" y="888850"/>
            <a:ext cx="5162100" cy="52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NVIDIA GeForce RTX 4090 (24GB VRAM)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op-tier performance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Used for initial model development to ensure smooth training and avoid bottlenecks.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NVIDIA GeForce RTX 3060 Ti (8GB VRAM)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Balanced performance and cost.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Achieved optimal trade-off between speed and resource usage.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NVIDIA GeForce GTX 1660 (6GB VRAM)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Tested for compatibility with lower-tier hardware.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Demonstrated successful, though slower, training and testing, model adaptability.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448725" y="4419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Configuration for Model Training</a:t>
            </a:r>
            <a:endParaRPr sz="3000"/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b="-3359" l="1240" r="-1239" t="3360"/>
          <a:stretch/>
        </p:blipFill>
        <p:spPr>
          <a:xfrm>
            <a:off x="5054850" y="1088425"/>
            <a:ext cx="3813900" cy="39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3575" y="47985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ctrTitle"/>
          </p:nvPr>
        </p:nvSpPr>
        <p:spPr>
          <a:xfrm>
            <a:off x="320675" y="951025"/>
            <a:ext cx="6126900" cy="35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Development Environment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Jupyter Notebook v7.0.8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Python v3.12.4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Used for real-time code execution, cell-based flexibility, and GPU compatibility.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Key Libraries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PyTorch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Model training and network building.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Image processing (downsampling, resizing).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PSNR, SSIM (skimage.metrics).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matplotlib for training curves.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7"/>
          <p:cNvSpPr txBox="1"/>
          <p:nvPr>
            <p:ph idx="1" type="subTitle"/>
          </p:nvPr>
        </p:nvSpPr>
        <p:spPr>
          <a:xfrm>
            <a:off x="464275" y="419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Environment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200" y="3240725"/>
            <a:ext cx="1110475" cy="11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200" y="1648657"/>
            <a:ext cx="1110475" cy="128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852" y="318425"/>
            <a:ext cx="78744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247875" y="689725"/>
            <a:ext cx="83919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feature extraction with RRDB model.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RDB layer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alternating Leaky ReLU and PReLU activations.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 combination of leaky ReLU, PReLU, and sigmoid activations.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Outputs a probability indicating the comparative authenticity of images.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479725" y="450675"/>
            <a:ext cx="83556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Model: MSRGAN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4">
            <a:alphaModFix/>
          </a:blip>
          <a:srcRect b="0" l="248" r="238" t="0"/>
          <a:stretch/>
        </p:blipFill>
        <p:spPr>
          <a:xfrm>
            <a:off x="700650" y="3255350"/>
            <a:ext cx="6501799" cy="18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 rotWithShape="1">
          <a:blip r:embed="rId5">
            <a:alphaModFix/>
          </a:blip>
          <a:srcRect b="8709" l="0" r="8709" t="0"/>
          <a:stretch/>
        </p:blipFill>
        <p:spPr>
          <a:xfrm>
            <a:off x="5326300" y="450675"/>
            <a:ext cx="647300" cy="6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ctrTitle"/>
          </p:nvPr>
        </p:nvSpPr>
        <p:spPr>
          <a:xfrm>
            <a:off x="419375" y="658775"/>
            <a:ext cx="8520600" cy="41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LeakyReLU &amp; PReLU Activation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Alternating activation functions for hierarchical feature extraction.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Residual-in-Residual Dense Blocks (RRDB)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Improved capacity and residual learning at multiple levels.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Loss functions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MAE (Mean Absolute Error)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for content preservation. Optimized using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RESNET-18.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Adversarial Loss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for improving high-resolution realism uning binary cross-entropy with logits.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Total generator loss.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375425" y="444450"/>
            <a:ext cx="8052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MSRGAN </a:t>
            </a:r>
            <a:r>
              <a:rPr b="1"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contd.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8709" l="0" r="8709" t="0"/>
          <a:stretch/>
        </p:blipFill>
        <p:spPr>
          <a:xfrm>
            <a:off x="3129500" y="435050"/>
            <a:ext cx="647300" cy="6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458700" y="1061075"/>
            <a:ext cx="41676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Splitting and Upscaling Method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512x512 image is downsampled into 128x128.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into 16 patches (32x32 each), upscaled by 4x to 128x128, and then merged.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700" y="1061075"/>
            <a:ext cx="3434800" cy="3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458700" y="450675"/>
            <a:ext cx="77109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Upscaling Higher Resolution Images: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0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275" y="3007475"/>
            <a:ext cx="1829750" cy="14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851" y="1468424"/>
            <a:ext cx="3734700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 rotWithShape="1">
          <a:blip r:embed="rId6">
            <a:alphaModFix/>
          </a:blip>
          <a:srcRect b="-5174" l="0" r="-11831" t="0"/>
          <a:stretch/>
        </p:blipFill>
        <p:spPr>
          <a:xfrm>
            <a:off x="6678275" y="1488625"/>
            <a:ext cx="2047025" cy="15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517075" y="423800"/>
            <a:ext cx="7701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Inspecting Loss Curves 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517075" y="1818725"/>
            <a:ext cx="25854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Learning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from Overfitting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Underfitting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175" y="463424"/>
            <a:ext cx="656650" cy="6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0" y="160600"/>
            <a:ext cx="8520600" cy="7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245900" y="1792950"/>
            <a:ext cx="66522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image super-resolution (SISR) techniques help upscale low-resolution images to high resolution. Deep learning has significantly improved SISR, using GANs for realistic textures. SRGAN models, while effective, require high computational power, limiting their use on consumer-grade GPUs.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550" y="222350"/>
            <a:ext cx="645949" cy="7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64" y="1909883"/>
            <a:ext cx="3127762" cy="150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650" y="349625"/>
            <a:ext cx="3127789" cy="150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4651" y="3514350"/>
            <a:ext cx="3127749" cy="15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526176" y="423782"/>
            <a:ext cx="7701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 Result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860000" y="1893150"/>
            <a:ext cx="43998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MSRGAN   &gt;   ESRGAN   &gt;   SRGAN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19.17                18.73             17.84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324600" y="1316013"/>
            <a:ext cx="43998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 </a:t>
            </a: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Peak Signal-to-Noise Ratio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830975" y="3818500"/>
            <a:ext cx="43998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MSRGAN    &gt;    SRGAN    &gt;    ESRGAN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0.6731              0.6271             0.6184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324600" y="3170788"/>
            <a:ext cx="43998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SSIM (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Structural Similarity Index Measure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2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638" y="1435550"/>
            <a:ext cx="48291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467200" y="467075"/>
            <a:ext cx="73206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Comparison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-101150" y="1515200"/>
            <a:ext cx="27213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403700" y="1605650"/>
            <a:ext cx="30888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MSRGAN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Visually Better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Color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SRGAN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lurry and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Distorted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ESRGAN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Sharper and Noisy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950" y="467075"/>
            <a:ext cx="743050" cy="7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/>
        </p:nvSpPr>
        <p:spPr>
          <a:xfrm>
            <a:off x="797625" y="1498200"/>
            <a:ext cx="719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attention mechanisms to focus on certain portions of the image to use the model on specific purpose.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extending MSRGAN to multiscale super-resolution for more efficient and flexible upscaling.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knowledge distillation to transfer insights from a larger pre-trained model to MSRGAN, cutting training time and processing needs.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476175" y="222175"/>
            <a:ext cx="25938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983" y="258663"/>
            <a:ext cx="853827" cy="6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/>
        </p:nvSpPr>
        <p:spPr>
          <a:xfrm>
            <a:off x="839100" y="1411750"/>
            <a:ext cx="7639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GAN model named MSRGAN developed and evaluated.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 performance in image super-resolution compared to SRGAN and ESRGAN models.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on consumer-grade GPUs and personalizable for users, making it accessible to students and researchers.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potential stepping stone for image super-resolution development.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459600" y="328275"/>
            <a:ext cx="3784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825" y="372375"/>
            <a:ext cx="692650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/>
        </p:nvSpPr>
        <p:spPr>
          <a:xfrm>
            <a:off x="948225" y="700300"/>
            <a:ext cx="3827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948225" y="1912925"/>
            <a:ext cx="80469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C. Ledig, L. Theis, F. Huszar, et al., “Photo-realistic single image superresolution using a generative adversarial network,” in Proceedings of the IEEE Conference on Computer Vision and Pattern Recognition (CVPR), Jul. 2017.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X. Wang, K. Yu, S. Wu, et al., “Esrgan: Enhanced super-resolution generative adversarial networks,” in Proceedings of the European Conference on Computer Vision (ECCV) Workshops, Sep. 2018.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F. Manessi and A. Rozza, “Learning combinations of activation functions,” in 2018 24th International Conference on Pattern Recognition (ICPR), 2018, pp. 61–66. doi: 10.1109/ICPR.2018.8545362.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625" y="700300"/>
            <a:ext cx="727675" cy="7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311700" y="160600"/>
            <a:ext cx="8520600" cy="7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267600" y="1749450"/>
            <a:ext cx="59442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upscale old or compressed images.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customizations in online image upscaling tools.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Insufficiency of proper upscaling methods available for personal use.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available solutions rely on pre trained models, so the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may face security concerns.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250" y="756113"/>
            <a:ext cx="2427781" cy="11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0" y="2167725"/>
            <a:ext cx="2427776" cy="11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51971" l="7504" r="7512" t="11077"/>
          <a:stretch/>
        </p:blipFill>
        <p:spPr>
          <a:xfrm>
            <a:off x="6269250" y="3597950"/>
            <a:ext cx="1221825" cy="9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6">
            <a:alphaModFix/>
          </a:blip>
          <a:srcRect b="0" l="7900" r="11147" t="49796"/>
          <a:stretch/>
        </p:blipFill>
        <p:spPr>
          <a:xfrm>
            <a:off x="7491075" y="3597950"/>
            <a:ext cx="1221825" cy="9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5025" y="3598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500550" y="1156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GAN-based models traditionally require powerful, industry-level GPUs, advancements in optimization techniques and hardwares now allow for effective development on consumer-grade GPUs.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0" l="-1540" r="1540" t="0"/>
          <a:stretch/>
        </p:blipFill>
        <p:spPr>
          <a:xfrm>
            <a:off x="2690375" y="2460325"/>
            <a:ext cx="2878926" cy="1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25" y="2460325"/>
            <a:ext cx="2230882" cy="1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-3500" l="0" r="0" t="3500"/>
          <a:stretch/>
        </p:blipFill>
        <p:spPr>
          <a:xfrm>
            <a:off x="5665075" y="2460325"/>
            <a:ext cx="3017151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625975" y="4081425"/>
            <a:ext cx="1602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RTX 6000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(Industry grade)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138338" y="4130025"/>
            <a:ext cx="1983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RTX A6000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(Industry Grade)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520025" y="4223025"/>
            <a:ext cx="1602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RTX 4090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(Consumer grade)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11700" y="274600"/>
            <a:ext cx="823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contd.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6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9776" y="319776"/>
            <a:ext cx="600000" cy="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276400" y="1221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Research Objectives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741100" y="1518300"/>
            <a:ext cx="70257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investigation of different existing GAN models.</a:t>
            </a:r>
            <a:endParaRPr sz="1500">
              <a:solidFill>
                <a:srgbClr val="000000"/>
              </a:solidFill>
              <a:highlight>
                <a:srgbClr val="00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various combinations and possible changes in the architecture for optimal solutions in different scenarios.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Developing versatile and single category based datasets.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Constructing a GAN model which has unique specifications.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grade GPU friendly for both training and testing.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models with multiple evaluation metrics.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-4630" r="4630" t="0"/>
          <a:stretch/>
        </p:blipFill>
        <p:spPr>
          <a:xfrm>
            <a:off x="3861373" y="228050"/>
            <a:ext cx="686725" cy="6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366750" y="1620700"/>
            <a:ext cx="82116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Basic GAN model for Single Image Super Resolution.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Uses perceptual loss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Uses residual blocks with basic convolutional layers.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Uses batch normalization.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14050" y="271275"/>
            <a:ext cx="899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</a:t>
            </a: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Researches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58175" y="1048850"/>
            <a:ext cx="3617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SRGAN 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21325" y="2571750"/>
            <a:ext cx="224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0" y="2670700"/>
            <a:ext cx="3535997" cy="1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94075" y="4184400"/>
            <a:ext cx="5170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Photo-realistic single image super resolution using a generative adversarial network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Christian Ledig</a:t>
            </a: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Lucas Theis</a:t>
            </a:r>
            <a:r>
              <a:rPr lang="en" sz="1800"/>
              <a:t>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375" y="104884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6596" y="369074"/>
            <a:ext cx="789494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311700" y="1573188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Leaky ReLU is used as Activation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ESRGAN uses perceptual loss and adversarial loss.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Based on RRDB architecture.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Discards batch normalization.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55825" y="988188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ESRGAN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73500" y="4393825"/>
            <a:ext cx="343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super-resolution generative adversarial networks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Xintao Wang</a:t>
            </a: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Ke Yu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55825" y="272225"/>
            <a:ext cx="73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Researches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contd.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400" y="3117400"/>
            <a:ext cx="4623900" cy="14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7650" y="100634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2421" y="370024"/>
            <a:ext cx="789494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ctrTitle"/>
          </p:nvPr>
        </p:nvSpPr>
        <p:spPr>
          <a:xfrm>
            <a:off x="427725" y="218675"/>
            <a:ext cx="41607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latin typeface="Times New Roman"/>
                <a:ea typeface="Times New Roman"/>
                <a:cs typeface="Times New Roman"/>
                <a:sym typeface="Times New Roman"/>
              </a:rPr>
              <a:t>Activation Function</a:t>
            </a:r>
            <a:r>
              <a:rPr b="1" lang="en" sz="304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0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637" y="1748231"/>
            <a:ext cx="2011896" cy="14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49" y="1748227"/>
            <a:ext cx="2011896" cy="14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25" y="1748228"/>
            <a:ext cx="2011896" cy="14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7">
            <a:alphaModFix/>
          </a:blip>
          <a:srcRect b="12510" l="0" r="0" t="-12510"/>
          <a:stretch/>
        </p:blipFill>
        <p:spPr>
          <a:xfrm>
            <a:off x="6357953" y="1748225"/>
            <a:ext cx="2140072" cy="133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738900" y="3309725"/>
            <a:ext cx="76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ReLU                    Leaky ReLU                PReLU                    Sigmoid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665500" y="1118000"/>
            <a:ext cx="655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Activation function decides if inputs move to the next layer.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ctrTitle"/>
          </p:nvPr>
        </p:nvSpPr>
        <p:spPr>
          <a:xfrm>
            <a:off x="446100" y="600200"/>
            <a:ext cx="8160600" cy="8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Combinations of Activation Functions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735800" y="2048575"/>
            <a:ext cx="37140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combining different activation functions it is possible to get better results rather than using a single activation function.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375" y="1727133"/>
            <a:ext cx="2791787" cy="3060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735800" y="4497575"/>
            <a:ext cx="4295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Combinations of Activation Functions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-"/>
            </a:pPr>
            <a:r>
              <a:rPr lang="en" sz="1000"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Franco Manessi, Alessandro Rozza </a:t>
            </a:r>
            <a:endParaRPr sz="10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1"/>
          <p:cNvSpPr/>
          <p:nvPr/>
        </p:nvSpPr>
        <p:spPr>
          <a:xfrm rot="-2699096">
            <a:off x="-458580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5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rot="-2699096">
            <a:off x="302395" y="-20081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70000"/>
              </a:srgbClr>
            </a:outerShdw>
            <a:reflection blurRad="0" dir="0" dist="0" endA="0" endPos="3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 rot="-2699096">
            <a:off x="-870605" y="-2658311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57225" endA="0" endPos="31000" fadeDir="5400012" kx="0" rotWithShape="0" algn="bl" stA="8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 rot="-2699096">
            <a:off x="-1134105" y="-1778786"/>
            <a:ext cx="1613901" cy="1684328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952500" endA="0" endPos="33000" fadeDir="5400012" kx="0" rotWithShape="0" algn="bl" stA="7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